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8" r:id="rId3"/>
    <p:sldId id="259" r:id="rId4"/>
    <p:sldId id="263" r:id="rId5"/>
    <p:sldId id="264" r:id="rId6"/>
    <p:sldId id="265" r:id="rId7"/>
    <p:sldId id="257" r:id="rId8"/>
    <p:sldId id="260" r:id="rId9"/>
    <p:sldId id="261" r:id="rId10"/>
    <p:sldId id="262" r:id="rId11"/>
    <p:sldId id="268" r:id="rId12"/>
    <p:sldId id="270" r:id="rId13"/>
    <p:sldId id="271" r:id="rId14"/>
    <p:sldId id="272" r:id="rId15"/>
    <p:sldId id="273" r:id="rId16"/>
    <p:sldId id="274" r:id="rId17"/>
    <p:sldId id="267" r:id="rId18"/>
    <p:sldId id="266" r:id="rId19"/>
    <p:sldId id="269" r:id="rId20"/>
  </p:sldIdLst>
  <p:sldSz cx="9144000" cy="6858000" type="screen4x3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B9FC8B-D268-4953-9CD1-7E926811C849}" type="datetimeFigureOut">
              <a:rPr lang="th-TH" smtClean="0"/>
              <a:t>01/12/63</a:t>
            </a:fld>
            <a:endParaRPr lang="th-TH"/>
          </a:p>
        </p:txBody>
      </p:sp>
      <p:sp>
        <p:nvSpPr>
          <p:cNvPr id="4" name="ตัวแทนรูปบนภาพนิ่ง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CAB530-A105-4ED3-B317-EADFB0DA2C9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5134356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CAB530-A105-4ED3-B317-EADFB0DA2C97}" type="slidenum">
              <a:rPr lang="th-TH" smtClean="0"/>
              <a:t>13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54863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คลิกเพื่อแก้ไขลักษณะชื่อเรื่องรองต้นแบบ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8114F-2715-4EE0-AAB9-CA603BA2A56C}" type="datetimeFigureOut">
              <a:rPr lang="th-TH" smtClean="0"/>
              <a:t>01/12/63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8C639-107F-434E-BD80-33768A235505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5872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8114F-2715-4EE0-AAB9-CA603BA2A56C}" type="datetimeFigureOut">
              <a:rPr lang="th-TH" smtClean="0"/>
              <a:t>01/12/63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8C639-107F-434E-BD80-33768A235505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23796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8114F-2715-4EE0-AAB9-CA603BA2A56C}" type="datetimeFigureOut">
              <a:rPr lang="th-TH" smtClean="0"/>
              <a:t>01/12/63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8C639-107F-434E-BD80-33768A235505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773812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8114F-2715-4EE0-AAB9-CA603BA2A56C}" type="datetimeFigureOut">
              <a:rPr lang="th-TH" smtClean="0"/>
              <a:t>01/12/63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8C639-107F-434E-BD80-33768A235505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56290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8114F-2715-4EE0-AAB9-CA603BA2A56C}" type="datetimeFigureOut">
              <a:rPr lang="th-TH" smtClean="0"/>
              <a:t>01/12/63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8C639-107F-434E-BD80-33768A235505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37318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8114F-2715-4EE0-AAB9-CA603BA2A56C}" type="datetimeFigureOut">
              <a:rPr lang="th-TH" smtClean="0"/>
              <a:t>01/12/63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8C639-107F-434E-BD80-33768A235505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17687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8114F-2715-4EE0-AAB9-CA603BA2A56C}" type="datetimeFigureOut">
              <a:rPr lang="th-TH" smtClean="0"/>
              <a:t>01/12/63</a:t>
            </a:fld>
            <a:endParaRPr lang="th-TH"/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8C639-107F-434E-BD80-33768A235505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060209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8114F-2715-4EE0-AAB9-CA603BA2A56C}" type="datetimeFigureOut">
              <a:rPr lang="th-TH" smtClean="0"/>
              <a:t>01/12/63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8C639-107F-434E-BD80-33768A235505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19448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8114F-2715-4EE0-AAB9-CA603BA2A56C}" type="datetimeFigureOut">
              <a:rPr lang="th-TH" smtClean="0"/>
              <a:t>01/12/63</a:t>
            </a:fld>
            <a:endParaRPr lang="th-TH"/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8C639-107F-434E-BD80-33768A235505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76035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8114F-2715-4EE0-AAB9-CA603BA2A56C}" type="datetimeFigureOut">
              <a:rPr lang="th-TH" smtClean="0"/>
              <a:t>01/12/63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8C639-107F-434E-BD80-33768A235505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8681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8114F-2715-4EE0-AAB9-CA603BA2A56C}" type="datetimeFigureOut">
              <a:rPr lang="th-TH" smtClean="0"/>
              <a:t>01/12/63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8C639-107F-434E-BD80-33768A235505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3250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28114F-2715-4EE0-AAB9-CA603BA2A56C}" type="datetimeFigureOut">
              <a:rPr lang="th-TH" smtClean="0"/>
              <a:t>01/12/63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98C639-107F-434E-BD80-33768A235505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525097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1340769"/>
            <a:ext cx="7772400" cy="2259682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th-TH" sz="5400" dirty="0" smtClean="0"/>
              <a:t>บทบาทและสมรรถนะของ </a:t>
            </a: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5400" dirty="0" smtClean="0"/>
              <a:t>Breast </a:t>
            </a:r>
            <a:r>
              <a:rPr lang="en-US" sz="5400" dirty="0" smtClean="0"/>
              <a:t>cancer </a:t>
            </a:r>
            <a:r>
              <a:rPr lang="en-US" sz="5400" dirty="0" smtClean="0"/>
              <a:t>case manager</a:t>
            </a:r>
            <a:endParaRPr lang="th-TH" sz="5400" dirty="0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371600" y="4221088"/>
            <a:ext cx="6400800" cy="141771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th-TH" b="1" dirty="0" smtClean="0">
                <a:solidFill>
                  <a:schemeClr val="tx1"/>
                </a:solidFill>
              </a:rPr>
              <a:t>อ.ดร.</a:t>
            </a:r>
            <a:r>
              <a:rPr lang="th-TH" b="1" dirty="0" err="1" smtClean="0">
                <a:solidFill>
                  <a:schemeClr val="tx1"/>
                </a:solidFill>
              </a:rPr>
              <a:t>ศิริ</a:t>
            </a:r>
            <a:r>
              <a:rPr lang="th-TH" b="1" dirty="0" smtClean="0">
                <a:solidFill>
                  <a:schemeClr val="tx1"/>
                </a:solidFill>
              </a:rPr>
              <a:t>กุล กา</a:t>
            </a:r>
            <a:r>
              <a:rPr lang="th-TH" b="1" dirty="0" err="1" smtClean="0">
                <a:solidFill>
                  <a:schemeClr val="tx1"/>
                </a:solidFill>
              </a:rPr>
              <a:t>รุณ</a:t>
            </a:r>
            <a:r>
              <a:rPr lang="th-TH" b="1" dirty="0" smtClean="0">
                <a:solidFill>
                  <a:schemeClr val="tx1"/>
                </a:solidFill>
              </a:rPr>
              <a:t>เจริญพาณิชย์</a:t>
            </a:r>
          </a:p>
          <a:p>
            <a:r>
              <a:rPr lang="th-TH" b="1" dirty="0" smtClean="0">
                <a:solidFill>
                  <a:schemeClr val="tx1"/>
                </a:solidFill>
              </a:rPr>
              <a:t>วิทยาลัยพยาบาลบรมราชชนนี จักรีรัช</a:t>
            </a:r>
            <a:endParaRPr lang="th-TH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6472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h-TH" dirty="0" smtClean="0"/>
              <a:t>สมรรถนะของ </a:t>
            </a:r>
            <a:r>
              <a:rPr lang="en-US" dirty="0" smtClean="0"/>
              <a:t>Breast Cancer Case Manager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th-TH" sz="3600" b="1" dirty="0" smtClean="0"/>
              <a:t>ตัวอย่างของ </a:t>
            </a:r>
            <a:r>
              <a:rPr lang="en-US" sz="3600" b="1" dirty="0" smtClean="0"/>
              <a:t>case </a:t>
            </a:r>
            <a:r>
              <a:rPr lang="en-US" sz="3600" b="1" dirty="0" smtClean="0"/>
              <a:t>manager </a:t>
            </a:r>
            <a:r>
              <a:rPr lang="th-TH" sz="3600" b="1" dirty="0" smtClean="0"/>
              <a:t>ผู้ที่อยู่ในรพ.หรือสถานบริการ</a:t>
            </a:r>
          </a:p>
          <a:p>
            <a:pPr lvl="1"/>
            <a:r>
              <a:rPr lang="th-TH" sz="3200" b="1" dirty="0" smtClean="0"/>
              <a:t>สมรรถนะด้านการจัดการ</a:t>
            </a:r>
          </a:p>
          <a:p>
            <a:pPr lvl="1"/>
            <a:r>
              <a:rPr lang="th-TH" sz="3200" b="1" dirty="0" smtClean="0"/>
              <a:t>สมรรถนะทางคลินิก</a:t>
            </a:r>
          </a:p>
          <a:p>
            <a:pPr lvl="1"/>
            <a:r>
              <a:rPr lang="th-TH" sz="3200" b="1" dirty="0" smtClean="0"/>
              <a:t>สมรรถนะในการพิทักษ์สิทธิ</a:t>
            </a:r>
          </a:p>
          <a:p>
            <a:pPr lvl="1"/>
            <a:r>
              <a:rPr lang="th-TH" sz="3200" b="1" dirty="0" smtClean="0"/>
              <a:t>สมรรถนะการจัดการเชิงผลลัพธ์</a:t>
            </a:r>
          </a:p>
          <a:p>
            <a:pPr lvl="1"/>
            <a:r>
              <a:rPr lang="th-TH" sz="3200" b="1" dirty="0" smtClean="0"/>
              <a:t>สมรรถนะในการตัดสินเชิงจริยธรรม</a:t>
            </a:r>
          </a:p>
          <a:p>
            <a:pPr marL="457200" lvl="1" indent="0">
              <a:buNone/>
            </a:pPr>
            <a:r>
              <a:rPr lang="th-TH" sz="3200" b="1" dirty="0"/>
              <a:t>(</a:t>
            </a:r>
            <a:r>
              <a:rPr lang="th-TH" sz="3200" b="1" dirty="0" err="1" smtClean="0"/>
              <a:t>พว</a:t>
            </a:r>
            <a:r>
              <a:rPr lang="th-TH" sz="3200" b="1" dirty="0" smtClean="0"/>
              <a:t>.</a:t>
            </a:r>
            <a:r>
              <a:rPr lang="th-TH" sz="3200" b="1" dirty="0"/>
              <a:t>สุภาพ สะมะบุบ รพ.</a:t>
            </a:r>
            <a:r>
              <a:rPr lang="th-TH" sz="3200" b="1" dirty="0" smtClean="0"/>
              <a:t>หาดใหญ่, 2558)</a:t>
            </a:r>
            <a:endParaRPr lang="th-TH" sz="3200" b="1" dirty="0"/>
          </a:p>
          <a:p>
            <a:pPr lvl="1"/>
            <a:endParaRPr lang="th-TH" sz="3200" b="1" dirty="0" smtClean="0"/>
          </a:p>
          <a:p>
            <a:endParaRPr lang="th-TH" sz="3600" b="1" dirty="0"/>
          </a:p>
        </p:txBody>
      </p:sp>
    </p:spTree>
    <p:extLst>
      <p:ext uri="{BB962C8B-B14F-4D97-AF65-F5344CB8AC3E}">
        <p14:creationId xmlns:p14="http://schemas.microsoft.com/office/powerpoint/2010/main" val="10755292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b="1" dirty="0" smtClean="0"/>
              <a:t>Specialist Breast Nurse Competency </a:t>
            </a:r>
            <a:r>
              <a:rPr lang="en-US" b="1" dirty="0"/>
              <a:t>S</a:t>
            </a:r>
            <a:r>
              <a:rPr lang="en-US" b="1" dirty="0" smtClean="0"/>
              <a:t>tandards</a:t>
            </a:r>
            <a:endParaRPr lang="th-TH" b="1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b="1" dirty="0"/>
              <a:t>• Supportive care </a:t>
            </a:r>
            <a:endParaRPr lang="en-US" sz="3600" b="1" dirty="0" smtClean="0"/>
          </a:p>
          <a:p>
            <a:pPr marL="0" indent="0">
              <a:buNone/>
            </a:pPr>
            <a:r>
              <a:rPr lang="en-US" sz="3600" b="1" dirty="0" smtClean="0"/>
              <a:t>• </a:t>
            </a:r>
            <a:r>
              <a:rPr lang="en-US" sz="3600" b="1" dirty="0"/>
              <a:t>Collaborative care </a:t>
            </a:r>
            <a:endParaRPr lang="en-US" sz="3600" b="1" dirty="0" smtClean="0"/>
          </a:p>
          <a:p>
            <a:pPr marL="0" indent="0">
              <a:buNone/>
            </a:pPr>
            <a:r>
              <a:rPr lang="en-US" sz="3600" b="1" dirty="0" smtClean="0"/>
              <a:t>• </a:t>
            </a:r>
            <a:r>
              <a:rPr lang="en-US" sz="3600" b="1" dirty="0"/>
              <a:t>Coordinated care </a:t>
            </a:r>
            <a:endParaRPr lang="en-US" sz="3600" b="1" dirty="0" smtClean="0"/>
          </a:p>
          <a:p>
            <a:pPr marL="0" indent="0">
              <a:buNone/>
            </a:pPr>
            <a:r>
              <a:rPr lang="en-US" sz="3600" b="1" dirty="0" smtClean="0"/>
              <a:t>• </a:t>
            </a:r>
            <a:r>
              <a:rPr lang="en-US" sz="3600" b="1" dirty="0"/>
              <a:t>Information provision and education </a:t>
            </a:r>
            <a:endParaRPr lang="en-US" sz="3600" b="1" dirty="0" smtClean="0"/>
          </a:p>
          <a:p>
            <a:pPr marL="0" indent="0">
              <a:buNone/>
            </a:pPr>
            <a:r>
              <a:rPr lang="en-US" sz="3600" b="1" dirty="0" smtClean="0"/>
              <a:t>• </a:t>
            </a:r>
            <a:r>
              <a:rPr lang="en-US" sz="3600" b="1" dirty="0"/>
              <a:t>Clinical leadership</a:t>
            </a:r>
            <a:r>
              <a:rPr lang="en-US" sz="3600" b="1" dirty="0" smtClean="0"/>
              <a:t>.</a:t>
            </a:r>
          </a:p>
          <a:p>
            <a:pPr marL="0" indent="0">
              <a:buNone/>
            </a:pPr>
            <a:endParaRPr lang="en-US" sz="3600" b="1" dirty="0" smtClean="0"/>
          </a:p>
          <a:p>
            <a:pPr marL="0" indent="0">
              <a:buNone/>
            </a:pPr>
            <a:r>
              <a:rPr lang="en-US" b="1" dirty="0" smtClean="0"/>
              <a:t>(The </a:t>
            </a:r>
            <a:r>
              <a:rPr lang="en-US" b="1" dirty="0"/>
              <a:t>National Breast Cancer </a:t>
            </a:r>
            <a:r>
              <a:rPr lang="en-US" b="1" dirty="0" smtClean="0"/>
              <a:t>Centre Australia, 2005)</a:t>
            </a:r>
            <a:endParaRPr lang="th-TH" b="1" dirty="0"/>
          </a:p>
        </p:txBody>
      </p:sp>
    </p:spTree>
    <p:extLst>
      <p:ext uri="{BB962C8B-B14F-4D97-AF65-F5344CB8AC3E}">
        <p14:creationId xmlns:p14="http://schemas.microsoft.com/office/powerpoint/2010/main" val="10652846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สมรรถนะที่คาดหวัง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28592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th-TH" sz="4000" b="1" dirty="0" smtClean="0">
                <a:solidFill>
                  <a:srgbClr val="212529"/>
                </a:solidFill>
                <a:latin typeface="-apple-system"/>
              </a:rPr>
              <a:t>ความรู้</a:t>
            </a:r>
            <a:r>
              <a:rPr lang="th-TH" sz="4000" b="1" dirty="0">
                <a:solidFill>
                  <a:srgbClr val="212529"/>
                </a:solidFill>
                <a:latin typeface="-apple-system"/>
              </a:rPr>
              <a:t>เกี่ยวกับมะเร็งเต้านมที่จำเป็นสำหรับพยาบาล เน้นหนักในส่วนที่จะนำไปปฏิบัติจริง </a:t>
            </a:r>
            <a:endParaRPr lang="th-TH" sz="4000" b="1" dirty="0" smtClean="0">
              <a:solidFill>
                <a:srgbClr val="212529"/>
              </a:solidFill>
              <a:latin typeface="-apple-system"/>
            </a:endParaRPr>
          </a:p>
          <a:p>
            <a:pPr>
              <a:buFont typeface="+mj-lt"/>
              <a:buAutoNum type="arabicPeriod"/>
            </a:pPr>
            <a:r>
              <a:rPr lang="th-TH" sz="4000" b="1" dirty="0" smtClean="0">
                <a:solidFill>
                  <a:srgbClr val="212529"/>
                </a:solidFill>
                <a:latin typeface="-apple-system"/>
              </a:rPr>
              <a:t>ความรู้</a:t>
            </a:r>
            <a:r>
              <a:rPr lang="th-TH" sz="4000" b="1" dirty="0">
                <a:solidFill>
                  <a:srgbClr val="212529"/>
                </a:solidFill>
                <a:latin typeface="-apple-system"/>
              </a:rPr>
              <a:t>และทักษะเกี่ยวกับการ </a:t>
            </a:r>
            <a:r>
              <a:rPr lang="en-US" sz="4000" b="1" dirty="0" smtClean="0">
                <a:solidFill>
                  <a:srgbClr val="212529"/>
                </a:solidFill>
                <a:latin typeface="-apple-system"/>
              </a:rPr>
              <a:t>Counselling </a:t>
            </a:r>
            <a:r>
              <a:rPr lang="en-US" sz="4000" b="1" dirty="0">
                <a:solidFill>
                  <a:srgbClr val="212529"/>
                </a:solidFill>
                <a:latin typeface="-apple-system"/>
              </a:rPr>
              <a:t>(</a:t>
            </a:r>
            <a:r>
              <a:rPr lang="th-TH" sz="4000" b="1" dirty="0">
                <a:solidFill>
                  <a:srgbClr val="212529"/>
                </a:solidFill>
                <a:latin typeface="-apple-system"/>
              </a:rPr>
              <a:t>เฉพาะในส่วนที่เกี่ยวข้องกับพยาบาล) </a:t>
            </a:r>
            <a:endParaRPr lang="th-TH" sz="4000" b="1" dirty="0" smtClean="0">
              <a:solidFill>
                <a:srgbClr val="212529"/>
              </a:solidFill>
              <a:latin typeface="-apple-system"/>
            </a:endParaRPr>
          </a:p>
          <a:p>
            <a:pPr>
              <a:buFont typeface="+mj-lt"/>
              <a:buAutoNum type="arabicPeriod"/>
            </a:pPr>
            <a:r>
              <a:rPr lang="th-TH" sz="4000" b="1" dirty="0" smtClean="0">
                <a:solidFill>
                  <a:srgbClr val="212529"/>
                </a:solidFill>
                <a:latin typeface="-apple-system"/>
              </a:rPr>
              <a:t>ความรู้</a:t>
            </a:r>
            <a:r>
              <a:rPr lang="th-TH" sz="4000" b="1" dirty="0">
                <a:solidFill>
                  <a:srgbClr val="212529"/>
                </a:solidFill>
                <a:latin typeface="-apple-system"/>
              </a:rPr>
              <a:t>เกี่ยวกับการบริหารจัดการ</a:t>
            </a:r>
          </a:p>
          <a:p>
            <a:pPr lvl="1">
              <a:buFont typeface="+mj-lt"/>
              <a:buAutoNum type="arabicPeriod"/>
            </a:pPr>
            <a:r>
              <a:rPr lang="th-TH" sz="3600" b="1" dirty="0">
                <a:solidFill>
                  <a:srgbClr val="212529"/>
                </a:solidFill>
                <a:latin typeface="-apple-system"/>
              </a:rPr>
              <a:t>การบริหารจัดการทั่วไป </a:t>
            </a:r>
            <a:endParaRPr lang="th-TH" sz="3600" b="1" dirty="0" smtClean="0">
              <a:solidFill>
                <a:srgbClr val="212529"/>
              </a:solidFill>
              <a:latin typeface="-apple-system"/>
            </a:endParaRPr>
          </a:p>
          <a:p>
            <a:pPr lvl="1">
              <a:buFont typeface="+mj-lt"/>
              <a:buAutoNum type="arabicPeriod"/>
            </a:pPr>
            <a:r>
              <a:rPr lang="th-TH" sz="3600" b="1" dirty="0" smtClean="0">
                <a:solidFill>
                  <a:srgbClr val="212529"/>
                </a:solidFill>
                <a:latin typeface="-apple-system"/>
              </a:rPr>
              <a:t>การ</a:t>
            </a:r>
            <a:r>
              <a:rPr lang="th-TH" sz="3600" b="1" dirty="0">
                <a:solidFill>
                  <a:srgbClr val="212529"/>
                </a:solidFill>
                <a:latin typeface="-apple-system"/>
              </a:rPr>
              <a:t>บริหารจัดการระบบข้อมูลสารสนเทศ </a:t>
            </a:r>
            <a:endParaRPr lang="th-TH" sz="3600" b="1" dirty="0" smtClean="0">
              <a:solidFill>
                <a:srgbClr val="212529"/>
              </a:solidFill>
              <a:latin typeface="-apple-system"/>
            </a:endParaRPr>
          </a:p>
          <a:p>
            <a:endParaRPr lang="th-TH" sz="4000" b="1" dirty="0"/>
          </a:p>
        </p:txBody>
      </p:sp>
    </p:spTree>
    <p:extLst>
      <p:ext uri="{BB962C8B-B14F-4D97-AF65-F5344CB8AC3E}">
        <p14:creationId xmlns:p14="http://schemas.microsoft.com/office/powerpoint/2010/main" val="37105643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>
                <a:solidFill>
                  <a:srgbClr val="212529"/>
                </a:solidFill>
                <a:latin typeface="-apple-system"/>
              </a:rPr>
              <a:t>ความรู้เกี่ยวกับมะเร็งเต้านมที่จำเป็นสำหรับพยาบาล </a:t>
            </a:r>
            <a:endParaRPr lang="th-TH" b="1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968552"/>
          </a:xfrm>
        </p:spPr>
        <p:txBody>
          <a:bodyPr>
            <a:noAutofit/>
          </a:bodyPr>
          <a:lstStyle/>
          <a:p>
            <a:pPr lvl="1">
              <a:buFont typeface="+mj-lt"/>
              <a:buAutoNum type="arabicPeriod"/>
            </a:pPr>
            <a:r>
              <a:rPr lang="en-US" b="1" dirty="0" smtClean="0">
                <a:solidFill>
                  <a:srgbClr val="212529"/>
                </a:solidFill>
                <a:latin typeface="-apple-system"/>
                <a:cs typeface="+mj-cs"/>
              </a:rPr>
              <a:t>Risk </a:t>
            </a:r>
            <a:r>
              <a:rPr lang="en-US" b="1" dirty="0">
                <a:solidFill>
                  <a:srgbClr val="212529"/>
                </a:solidFill>
                <a:latin typeface="-apple-system"/>
                <a:cs typeface="+mj-cs"/>
              </a:rPr>
              <a:t>factor </a:t>
            </a:r>
            <a:r>
              <a:rPr lang="th-TH" b="1" dirty="0">
                <a:solidFill>
                  <a:srgbClr val="212529"/>
                </a:solidFill>
                <a:latin typeface="-apple-system"/>
                <a:cs typeface="+mj-cs"/>
              </a:rPr>
              <a:t>ทั้งที่ควบคุมได้และควบคุมไม่ได้ และ </a:t>
            </a:r>
            <a:r>
              <a:rPr lang="en-US" b="1" dirty="0">
                <a:solidFill>
                  <a:srgbClr val="212529"/>
                </a:solidFill>
                <a:latin typeface="-apple-system"/>
                <a:cs typeface="+mj-cs"/>
              </a:rPr>
              <a:t>Prevention </a:t>
            </a:r>
            <a:r>
              <a:rPr lang="th-TH" b="1" dirty="0">
                <a:solidFill>
                  <a:srgbClr val="212529"/>
                </a:solidFill>
                <a:latin typeface="-apple-system"/>
                <a:cs typeface="+mj-cs"/>
              </a:rPr>
              <a:t>ระดับต่างๆ (</a:t>
            </a:r>
            <a:r>
              <a:rPr lang="en-US" b="1" dirty="0">
                <a:solidFill>
                  <a:srgbClr val="212529"/>
                </a:solidFill>
                <a:latin typeface="-apple-system"/>
                <a:cs typeface="+mj-cs"/>
              </a:rPr>
              <a:t>Primary ,Secondary ,Tertiary)</a:t>
            </a:r>
          </a:p>
          <a:p>
            <a:pPr lvl="1">
              <a:buFont typeface="+mj-lt"/>
              <a:buAutoNum type="arabicPeriod"/>
            </a:pPr>
            <a:r>
              <a:rPr lang="th-TH" b="1" dirty="0">
                <a:solidFill>
                  <a:srgbClr val="212529"/>
                </a:solidFill>
                <a:latin typeface="-apple-system"/>
                <a:cs typeface="+mj-cs"/>
              </a:rPr>
              <a:t>อาการและอาการแสดงของมะเร็งเต้านม ระยะของมะเร็งเต้านม (</a:t>
            </a:r>
            <a:r>
              <a:rPr lang="en-US" b="1" dirty="0">
                <a:solidFill>
                  <a:srgbClr val="212529"/>
                </a:solidFill>
                <a:latin typeface="-apple-system"/>
                <a:cs typeface="+mj-cs"/>
              </a:rPr>
              <a:t>staging) </a:t>
            </a:r>
            <a:r>
              <a:rPr lang="th-TH" b="1" dirty="0">
                <a:solidFill>
                  <a:srgbClr val="212529"/>
                </a:solidFill>
                <a:latin typeface="-apple-system"/>
                <a:cs typeface="+mj-cs"/>
              </a:rPr>
              <a:t>การรักษามะเร็งเต้านม</a:t>
            </a:r>
          </a:p>
          <a:p>
            <a:pPr lvl="1">
              <a:buFont typeface="+mj-lt"/>
              <a:buAutoNum type="arabicPeriod"/>
            </a:pPr>
            <a:r>
              <a:rPr lang="en-US" b="1" dirty="0">
                <a:solidFill>
                  <a:srgbClr val="212529"/>
                </a:solidFill>
                <a:latin typeface="-apple-system"/>
                <a:cs typeface="+mj-cs"/>
              </a:rPr>
              <a:t>Breast Cancer Screening </a:t>
            </a:r>
            <a:r>
              <a:rPr lang="th-TH" b="1" dirty="0">
                <a:solidFill>
                  <a:srgbClr val="212529"/>
                </a:solidFill>
                <a:latin typeface="-apple-system"/>
                <a:cs typeface="+mj-cs"/>
              </a:rPr>
              <a:t>ด้วยวิธีการต่างๆ โดย</a:t>
            </a:r>
          </a:p>
          <a:p>
            <a:pPr lvl="2">
              <a:buFont typeface="+mj-lt"/>
              <a:buAutoNum type="arabicPeriod"/>
            </a:pPr>
            <a:r>
              <a:rPr lang="th-TH" sz="2800" b="1" dirty="0">
                <a:solidFill>
                  <a:srgbClr val="212529"/>
                </a:solidFill>
                <a:latin typeface="-apple-system"/>
                <a:cs typeface="+mj-cs"/>
              </a:rPr>
              <a:t>ผู้ผ่านการอบรมต้องสามารถที่จะสอน </a:t>
            </a:r>
            <a:r>
              <a:rPr lang="en-US" sz="2800" b="1" dirty="0">
                <a:solidFill>
                  <a:srgbClr val="212529"/>
                </a:solidFill>
                <a:latin typeface="-apple-system"/>
                <a:cs typeface="+mj-cs"/>
              </a:rPr>
              <a:t>BSE </a:t>
            </a:r>
            <a:r>
              <a:rPr lang="th-TH" sz="2800" b="1" dirty="0">
                <a:solidFill>
                  <a:srgbClr val="212529"/>
                </a:solidFill>
                <a:latin typeface="-apple-system"/>
                <a:cs typeface="+mj-cs"/>
              </a:rPr>
              <a:t>ได้ และ </a:t>
            </a:r>
            <a:r>
              <a:rPr lang="en-US" sz="2800" b="1" dirty="0">
                <a:solidFill>
                  <a:srgbClr val="212529"/>
                </a:solidFill>
                <a:latin typeface="-apple-system"/>
                <a:cs typeface="+mj-cs"/>
              </a:rPr>
              <a:t>CBE </a:t>
            </a:r>
            <a:r>
              <a:rPr lang="th-TH" sz="2800" b="1" dirty="0">
                <a:solidFill>
                  <a:srgbClr val="212529"/>
                </a:solidFill>
                <a:latin typeface="-apple-system"/>
                <a:cs typeface="+mj-cs"/>
              </a:rPr>
              <a:t>อย่างมั่นใจ</a:t>
            </a:r>
          </a:p>
          <a:p>
            <a:pPr lvl="2">
              <a:buFont typeface="+mj-lt"/>
              <a:buAutoNum type="arabicPeriod"/>
            </a:pPr>
            <a:r>
              <a:rPr lang="th-TH" sz="2800" b="1" dirty="0">
                <a:solidFill>
                  <a:srgbClr val="212529"/>
                </a:solidFill>
                <a:latin typeface="-apple-system"/>
                <a:cs typeface="+mj-cs"/>
              </a:rPr>
              <a:t>สำหรับ </a:t>
            </a:r>
            <a:r>
              <a:rPr lang="en-US" sz="2800" b="1" dirty="0">
                <a:solidFill>
                  <a:srgbClr val="212529"/>
                </a:solidFill>
                <a:latin typeface="-apple-system"/>
                <a:cs typeface="+mj-cs"/>
              </a:rPr>
              <a:t>Targeted Ultrasound </a:t>
            </a:r>
            <a:r>
              <a:rPr lang="th-TH" sz="2800" b="1" dirty="0">
                <a:solidFill>
                  <a:srgbClr val="212529"/>
                </a:solidFill>
                <a:latin typeface="-apple-system"/>
                <a:cs typeface="+mj-cs"/>
              </a:rPr>
              <a:t>และ </a:t>
            </a:r>
            <a:r>
              <a:rPr lang="en-US" sz="2800" b="1" dirty="0">
                <a:solidFill>
                  <a:srgbClr val="212529"/>
                </a:solidFill>
                <a:latin typeface="-apple-system"/>
                <a:cs typeface="+mj-cs"/>
              </a:rPr>
              <a:t>Mammogram </a:t>
            </a:r>
            <a:r>
              <a:rPr lang="th-TH" sz="2800" b="1" dirty="0">
                <a:solidFill>
                  <a:srgbClr val="212529"/>
                </a:solidFill>
                <a:latin typeface="-apple-system"/>
                <a:cs typeface="+mj-cs"/>
              </a:rPr>
              <a:t>ให้ทราบหลักการ และมีความรู้พื้นฐานเพื่อประกอบความเข้าใจและการสื่อสารกับทีมที่ให้การรักษาหรือกับผู้รับบริการ</a:t>
            </a:r>
          </a:p>
          <a:p>
            <a:endParaRPr lang="th-TH" sz="2800" b="1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302872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>
                <a:solidFill>
                  <a:srgbClr val="212529"/>
                </a:solidFill>
                <a:latin typeface="-apple-system"/>
              </a:rPr>
              <a:t>ความรู้เกี่ยวกับมะเร็งเต้านมที่จำเป็นสำหรับพยาบาล 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r>
              <a:rPr lang="th-TH" sz="2400" b="1" dirty="0" smtClean="0">
                <a:solidFill>
                  <a:srgbClr val="212529"/>
                </a:solidFill>
                <a:latin typeface="-apple-system"/>
              </a:rPr>
              <a:t>3. กล</a:t>
            </a:r>
            <a:r>
              <a:rPr lang="th-TH" sz="2400" b="1" dirty="0">
                <a:solidFill>
                  <a:srgbClr val="212529"/>
                </a:solidFill>
                <a:latin typeface="-apple-system"/>
              </a:rPr>
              <a:t>ยุทธ์การจัดการมะเร็งเต้านมในประเทศไทย โดยเฉพาะ </a:t>
            </a:r>
            <a:r>
              <a:rPr lang="en-US" sz="2400" b="1" dirty="0">
                <a:solidFill>
                  <a:srgbClr val="212529"/>
                </a:solidFill>
                <a:latin typeface="-apple-system"/>
              </a:rPr>
              <a:t>Secondary Prevention (Early Diagnosis and prompt Treatment) </a:t>
            </a:r>
            <a:r>
              <a:rPr lang="th-TH" sz="2400" b="1" dirty="0">
                <a:solidFill>
                  <a:srgbClr val="212529"/>
                </a:solidFill>
                <a:latin typeface="-apple-system"/>
              </a:rPr>
              <a:t>เพื่อเพิ่มสัดส่วนมะเร็งเต้านม ระยะที่ 1 ที่ประสิทธิผลการรักษาดี อัตราการรอดชีวิตสูง คุณภาพชีวิตดี ต้นทุนการรักษาต่ำ</a:t>
            </a:r>
          </a:p>
          <a:p>
            <a:pPr marL="457200" lvl="1" indent="0">
              <a:buNone/>
            </a:pPr>
            <a:r>
              <a:rPr lang="th-TH" sz="2400" b="1" dirty="0" smtClean="0">
                <a:solidFill>
                  <a:srgbClr val="212529"/>
                </a:solidFill>
                <a:latin typeface="-apple-system"/>
              </a:rPr>
              <a:t>4. เข้าใจ </a:t>
            </a:r>
            <a:r>
              <a:rPr lang="en-US" sz="2400" b="1" dirty="0">
                <a:solidFill>
                  <a:srgbClr val="212529"/>
                </a:solidFill>
                <a:latin typeface="-apple-system"/>
              </a:rPr>
              <a:t>Terminology </a:t>
            </a:r>
            <a:r>
              <a:rPr lang="th-TH" sz="2400" b="1" dirty="0">
                <a:solidFill>
                  <a:srgbClr val="212529"/>
                </a:solidFill>
                <a:latin typeface="-apple-system"/>
              </a:rPr>
              <a:t>ที่ใช่บ่อยทางคลินิก เพื่อให้สามารถเข้าใจและสื่อสารกับทีมที่ให้การรักษาและผู้ป่วยได้แก่ </a:t>
            </a:r>
            <a:r>
              <a:rPr lang="en-US" sz="2400" b="1" dirty="0">
                <a:solidFill>
                  <a:srgbClr val="212529"/>
                </a:solidFill>
                <a:latin typeface="-apple-system"/>
              </a:rPr>
              <a:t>Breast Cancer Type (Carcinoma </a:t>
            </a:r>
            <a:r>
              <a:rPr lang="en-US" sz="2400" b="1" dirty="0" err="1">
                <a:solidFill>
                  <a:srgbClr val="212529"/>
                </a:solidFill>
                <a:latin typeface="-apple-system"/>
              </a:rPr>
              <a:t>insitu</a:t>
            </a:r>
            <a:r>
              <a:rPr lang="en-US" sz="2400" b="1" dirty="0">
                <a:solidFill>
                  <a:srgbClr val="212529"/>
                </a:solidFill>
                <a:latin typeface="-apple-system"/>
              </a:rPr>
              <a:t> ,invasive ductal carcinoma ,Invasive lobular carcinoma, TNM Staging ,Breast Cancer </a:t>
            </a:r>
            <a:r>
              <a:rPr lang="en-US" sz="2400" b="1" dirty="0" err="1">
                <a:solidFill>
                  <a:srgbClr val="212529"/>
                </a:solidFill>
                <a:latin typeface="-apple-system"/>
              </a:rPr>
              <a:t>Treament</a:t>
            </a:r>
            <a:r>
              <a:rPr lang="en-US" sz="2400" b="1" dirty="0">
                <a:solidFill>
                  <a:srgbClr val="212529"/>
                </a:solidFill>
                <a:latin typeface="-apple-system"/>
              </a:rPr>
              <a:t> (Surgery ,Chemotherapy ,Radiotherapy , Targeted Therapy) ,Adjuvant Therapy ,Neoadjuvant therapy</a:t>
            </a:r>
          </a:p>
          <a:p>
            <a:endParaRPr lang="th-TH" sz="3600" dirty="0"/>
          </a:p>
        </p:txBody>
      </p:sp>
    </p:spTree>
    <p:extLst>
      <p:ext uri="{BB962C8B-B14F-4D97-AF65-F5344CB8AC3E}">
        <p14:creationId xmlns:p14="http://schemas.microsoft.com/office/powerpoint/2010/main" val="26630797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>
                <a:solidFill>
                  <a:srgbClr val="212529"/>
                </a:solidFill>
                <a:latin typeface="-apple-system"/>
              </a:rPr>
              <a:t>ความรู้และทักษะเกี่ยวกับการ </a:t>
            </a:r>
            <a:r>
              <a:rPr lang="en-US" b="1" dirty="0" smtClean="0">
                <a:solidFill>
                  <a:srgbClr val="212529"/>
                </a:solidFill>
                <a:latin typeface="-apple-system"/>
              </a:rPr>
              <a:t>Counselling </a:t>
            </a:r>
            <a:endParaRPr lang="th-TH" b="1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+mj-lt"/>
              <a:buAutoNum type="arabicPeriod"/>
            </a:pPr>
            <a:r>
              <a:rPr lang="en-US" sz="3200" b="1" dirty="0" smtClean="0">
                <a:solidFill>
                  <a:srgbClr val="212529"/>
                </a:solidFill>
                <a:latin typeface="-apple-system"/>
              </a:rPr>
              <a:t>Counselling </a:t>
            </a:r>
            <a:r>
              <a:rPr lang="th-TH" sz="3200" b="1" dirty="0">
                <a:solidFill>
                  <a:srgbClr val="212529"/>
                </a:solidFill>
                <a:latin typeface="-apple-system"/>
              </a:rPr>
              <a:t>ให้แก่ผู้รับบริการ เพื่อสร้าง </a:t>
            </a:r>
            <a:r>
              <a:rPr lang="en-US" sz="3200" b="1" dirty="0">
                <a:solidFill>
                  <a:srgbClr val="212529"/>
                </a:solidFill>
                <a:latin typeface="-apple-system"/>
              </a:rPr>
              <a:t>Awareness </a:t>
            </a:r>
            <a:r>
              <a:rPr lang="th-TH" sz="3200" b="1" dirty="0">
                <a:solidFill>
                  <a:srgbClr val="212529"/>
                </a:solidFill>
                <a:latin typeface="-apple-system"/>
              </a:rPr>
              <a:t>และจัดการปัญหากรณีที่ตรวจเต้านมด้วยตนเองแล้วพบหรือสงสัยผิดปกติ</a:t>
            </a:r>
          </a:p>
          <a:p>
            <a:pPr lvl="1">
              <a:buFont typeface="+mj-lt"/>
              <a:buAutoNum type="arabicPeriod"/>
            </a:pPr>
            <a:r>
              <a:rPr lang="en-US" sz="3200" b="1" dirty="0" smtClean="0">
                <a:solidFill>
                  <a:srgbClr val="212529"/>
                </a:solidFill>
                <a:latin typeface="-apple-system"/>
              </a:rPr>
              <a:t>Counselling </a:t>
            </a:r>
            <a:r>
              <a:rPr lang="th-TH" sz="3200" b="1" dirty="0">
                <a:solidFill>
                  <a:srgbClr val="212529"/>
                </a:solidFill>
                <a:latin typeface="-apple-system"/>
              </a:rPr>
              <a:t>ให้แก่ผู้รับบริการ เมื่อพยาบาลทำ </a:t>
            </a:r>
            <a:r>
              <a:rPr lang="en-US" sz="3200" b="1" dirty="0">
                <a:solidFill>
                  <a:srgbClr val="212529"/>
                </a:solidFill>
                <a:latin typeface="-apple-system"/>
              </a:rPr>
              <a:t>CBE </a:t>
            </a:r>
            <a:r>
              <a:rPr lang="th-TH" sz="3200" b="1" dirty="0">
                <a:solidFill>
                  <a:srgbClr val="212529"/>
                </a:solidFill>
                <a:latin typeface="-apple-system"/>
              </a:rPr>
              <a:t>แล้วพบความผิดปกติ จำเป็นต้องส่งต่อ</a:t>
            </a:r>
          </a:p>
          <a:p>
            <a:pPr lvl="1">
              <a:buFont typeface="+mj-lt"/>
              <a:buAutoNum type="arabicPeriod"/>
            </a:pPr>
            <a:r>
              <a:rPr lang="en-US" sz="3200" b="1" dirty="0" smtClean="0">
                <a:solidFill>
                  <a:srgbClr val="212529"/>
                </a:solidFill>
                <a:latin typeface="-apple-system"/>
              </a:rPr>
              <a:t>Counselling </a:t>
            </a:r>
            <a:r>
              <a:rPr lang="th-TH" sz="3200" b="1" dirty="0">
                <a:solidFill>
                  <a:srgbClr val="212529"/>
                </a:solidFill>
                <a:latin typeface="-apple-system"/>
              </a:rPr>
              <a:t>ให้แก่ผู้รับบริการ ที่แพทย์จะส่ง </a:t>
            </a:r>
            <a:r>
              <a:rPr lang="en-US" sz="3200" b="1" dirty="0">
                <a:solidFill>
                  <a:srgbClr val="212529"/>
                </a:solidFill>
                <a:latin typeface="-apple-system"/>
              </a:rPr>
              <a:t>investigate </a:t>
            </a:r>
            <a:r>
              <a:rPr lang="th-TH" sz="3200" b="1" dirty="0">
                <a:solidFill>
                  <a:srgbClr val="212529"/>
                </a:solidFill>
                <a:latin typeface="-apple-system"/>
              </a:rPr>
              <a:t>ด้วย </a:t>
            </a:r>
            <a:r>
              <a:rPr lang="en-US" sz="3200" b="1" dirty="0" smtClean="0">
                <a:solidFill>
                  <a:srgbClr val="212529"/>
                </a:solidFill>
                <a:latin typeface="-apple-system"/>
              </a:rPr>
              <a:t>Mammogram</a:t>
            </a:r>
            <a:endParaRPr lang="en-US" sz="3200" b="1" dirty="0">
              <a:solidFill>
                <a:srgbClr val="212529"/>
              </a:solidFill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36465726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th-TH" b="1" dirty="0">
                <a:solidFill>
                  <a:srgbClr val="212529"/>
                </a:solidFill>
                <a:latin typeface="-apple-system"/>
              </a:rPr>
              <a:t>ความรู้เกี่ยวกับการบริหาร</a:t>
            </a:r>
            <a:r>
              <a:rPr lang="th-TH" b="1" dirty="0" smtClean="0">
                <a:solidFill>
                  <a:srgbClr val="212529"/>
                </a:solidFill>
                <a:latin typeface="-apple-system"/>
              </a:rPr>
              <a:t>จัดการ</a:t>
            </a:r>
            <a:endParaRPr lang="th-TH" b="1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256584"/>
          </a:xfrm>
        </p:spPr>
        <p:txBody>
          <a:bodyPr>
            <a:noAutofit/>
          </a:bodyPr>
          <a:lstStyle/>
          <a:p>
            <a:pPr lvl="1">
              <a:buFont typeface="+mj-lt"/>
              <a:buAutoNum type="arabicPeriod"/>
            </a:pPr>
            <a:r>
              <a:rPr lang="th-TH" sz="2400" b="1" dirty="0" smtClean="0">
                <a:solidFill>
                  <a:srgbClr val="212529"/>
                </a:solidFill>
                <a:latin typeface="-apple-system"/>
              </a:rPr>
              <a:t>การ</a:t>
            </a:r>
            <a:r>
              <a:rPr lang="th-TH" sz="2400" b="1" dirty="0">
                <a:solidFill>
                  <a:srgbClr val="212529"/>
                </a:solidFill>
                <a:latin typeface="-apple-system"/>
              </a:rPr>
              <a:t>บริหารจัดการทั่วไป </a:t>
            </a:r>
            <a:r>
              <a:rPr lang="th-TH" sz="2400" b="1" dirty="0" smtClean="0">
                <a:solidFill>
                  <a:srgbClr val="212529"/>
                </a:solidFill>
                <a:latin typeface="-apple-system"/>
              </a:rPr>
              <a:t>ได้แก่  การวางแผน   การ</a:t>
            </a:r>
            <a:r>
              <a:rPr lang="th-TH" sz="2400" b="1" dirty="0">
                <a:solidFill>
                  <a:srgbClr val="212529"/>
                </a:solidFill>
                <a:latin typeface="-apple-system"/>
              </a:rPr>
              <a:t>จัดองค์กรและการประสาน</a:t>
            </a:r>
            <a:r>
              <a:rPr lang="th-TH" sz="2400" b="1" dirty="0" smtClean="0">
                <a:solidFill>
                  <a:srgbClr val="212529"/>
                </a:solidFill>
                <a:latin typeface="-apple-system"/>
              </a:rPr>
              <a:t>ภาคี การ</a:t>
            </a:r>
            <a:r>
              <a:rPr lang="th-TH" sz="2400" b="1" dirty="0">
                <a:solidFill>
                  <a:srgbClr val="212529"/>
                </a:solidFill>
                <a:latin typeface="-apple-system"/>
              </a:rPr>
              <a:t>พัฒนา</a:t>
            </a:r>
            <a:r>
              <a:rPr lang="th-TH" sz="2400" b="1" dirty="0" smtClean="0">
                <a:solidFill>
                  <a:srgbClr val="212529"/>
                </a:solidFill>
                <a:latin typeface="-apple-system"/>
              </a:rPr>
              <a:t>บุคลากร  การ</a:t>
            </a:r>
            <a:r>
              <a:rPr lang="th-TH" sz="2400" b="1" dirty="0">
                <a:solidFill>
                  <a:srgbClr val="212529"/>
                </a:solidFill>
                <a:latin typeface="-apple-system"/>
              </a:rPr>
              <a:t>กำกับติดตาม และการประเมินผล</a:t>
            </a:r>
          </a:p>
          <a:p>
            <a:pPr lvl="1">
              <a:buFont typeface="+mj-lt"/>
              <a:buAutoNum type="arabicPeriod"/>
            </a:pPr>
            <a:r>
              <a:rPr lang="th-TH" sz="2400" b="1" dirty="0">
                <a:solidFill>
                  <a:srgbClr val="212529"/>
                </a:solidFill>
                <a:latin typeface="-apple-system"/>
              </a:rPr>
              <a:t>การบริหารจัดการระบบข้อมูลสารสนเทศ ได้แก่</a:t>
            </a:r>
          </a:p>
          <a:p>
            <a:pPr lvl="2">
              <a:buFontTx/>
              <a:buChar char="-"/>
            </a:pPr>
            <a:r>
              <a:rPr lang="th-TH" b="1" dirty="0" smtClean="0">
                <a:solidFill>
                  <a:srgbClr val="212529"/>
                </a:solidFill>
                <a:latin typeface="-apple-system"/>
              </a:rPr>
              <a:t>ระบาด</a:t>
            </a:r>
            <a:r>
              <a:rPr lang="th-TH" b="1" dirty="0">
                <a:solidFill>
                  <a:srgbClr val="212529"/>
                </a:solidFill>
                <a:latin typeface="-apple-system"/>
              </a:rPr>
              <a:t>วิทยาเกี่ยวกับมะเร็งเต้า</a:t>
            </a:r>
            <a:r>
              <a:rPr lang="th-TH" b="1" dirty="0" smtClean="0">
                <a:solidFill>
                  <a:srgbClr val="212529"/>
                </a:solidFill>
                <a:latin typeface="-apple-system"/>
              </a:rPr>
              <a:t>นม</a:t>
            </a:r>
            <a:r>
              <a:rPr lang="en-US" b="1" dirty="0" smtClean="0">
                <a:solidFill>
                  <a:srgbClr val="212529"/>
                </a:solidFill>
                <a:latin typeface="-apple-system"/>
              </a:rPr>
              <a:t>  Descriptive </a:t>
            </a:r>
            <a:r>
              <a:rPr lang="en-US" b="1" dirty="0">
                <a:solidFill>
                  <a:srgbClr val="212529"/>
                </a:solidFill>
                <a:latin typeface="-apple-system"/>
              </a:rPr>
              <a:t>Epidemiology </a:t>
            </a:r>
            <a:r>
              <a:rPr lang="th-TH" b="1" dirty="0">
                <a:solidFill>
                  <a:srgbClr val="212529"/>
                </a:solidFill>
                <a:latin typeface="-apple-system"/>
              </a:rPr>
              <a:t>ได้แก่ </a:t>
            </a:r>
            <a:r>
              <a:rPr lang="th-TH" b="1" dirty="0" smtClean="0">
                <a:solidFill>
                  <a:srgbClr val="212529"/>
                </a:solidFill>
                <a:latin typeface="-apple-system"/>
              </a:rPr>
              <a:t>อัตราการ</a:t>
            </a:r>
            <a:r>
              <a:rPr lang="th-TH" b="1" dirty="0">
                <a:solidFill>
                  <a:srgbClr val="212529"/>
                </a:solidFill>
                <a:latin typeface="-apple-system"/>
              </a:rPr>
              <a:t>ป่วย ได้แก่ อุบัติการณ์ ความชุก อัตราการตาย อัตราป่วยตาย การกระจายของมะเร็งเต้านมตาม อายุ พื้นที่ ขนาดของก้อนมะเร็ง (</a:t>
            </a:r>
            <a:r>
              <a:rPr lang="en-US" b="1" dirty="0">
                <a:solidFill>
                  <a:srgbClr val="212529"/>
                </a:solidFill>
                <a:latin typeface="-apple-system"/>
              </a:rPr>
              <a:t>Cancer size) </a:t>
            </a:r>
            <a:r>
              <a:rPr lang="th-TH" b="1" dirty="0">
                <a:solidFill>
                  <a:srgbClr val="212529"/>
                </a:solidFill>
                <a:latin typeface="-apple-system"/>
              </a:rPr>
              <a:t>ระยะของมะเร็งเต้านม (</a:t>
            </a:r>
            <a:r>
              <a:rPr lang="en-US" b="1" dirty="0" smtClean="0">
                <a:solidFill>
                  <a:srgbClr val="212529"/>
                </a:solidFill>
                <a:latin typeface="-apple-system"/>
              </a:rPr>
              <a:t>Staging)</a:t>
            </a:r>
          </a:p>
          <a:p>
            <a:pPr lvl="2">
              <a:buFontTx/>
              <a:buChar char="-"/>
            </a:pPr>
            <a:r>
              <a:rPr lang="en-US" b="1" dirty="0" smtClean="0">
                <a:solidFill>
                  <a:srgbClr val="212529"/>
                </a:solidFill>
                <a:latin typeface="-apple-system"/>
              </a:rPr>
              <a:t>Analytic Epidemiology </a:t>
            </a:r>
            <a:r>
              <a:rPr lang="th-TH" b="1" dirty="0" smtClean="0">
                <a:solidFill>
                  <a:srgbClr val="212529"/>
                </a:solidFill>
                <a:latin typeface="-apple-system"/>
              </a:rPr>
              <a:t>ได้แก่ </a:t>
            </a:r>
            <a:r>
              <a:rPr lang="en-US" b="1" dirty="0" smtClean="0">
                <a:solidFill>
                  <a:srgbClr val="212529"/>
                </a:solidFill>
                <a:latin typeface="-apple-system"/>
              </a:rPr>
              <a:t>Epidemiology study type (Cross Sectional ,Cohort ,Case control)</a:t>
            </a:r>
            <a:endParaRPr lang="th-TH" b="1" dirty="0" smtClean="0">
              <a:solidFill>
                <a:srgbClr val="212529"/>
              </a:solidFill>
              <a:latin typeface="-apple-system"/>
            </a:endParaRPr>
          </a:p>
          <a:p>
            <a:pPr lvl="2">
              <a:buFontTx/>
              <a:buChar char="-"/>
            </a:pPr>
            <a:r>
              <a:rPr lang="th-TH" b="1" dirty="0" smtClean="0">
                <a:solidFill>
                  <a:srgbClr val="212529"/>
                </a:solidFill>
                <a:latin typeface="-apple-system"/>
              </a:rPr>
              <a:t>ระบบ</a:t>
            </a:r>
            <a:r>
              <a:rPr lang="th-TH" b="1" dirty="0">
                <a:solidFill>
                  <a:srgbClr val="212529"/>
                </a:solidFill>
                <a:latin typeface="-apple-system"/>
              </a:rPr>
              <a:t>ข้อมูลสำหรับการบริหารจัดการมะเร็งเต้านมได้แก่ การจัดการข้อมูลสตรีที่ขึ้นทะเบียน (</a:t>
            </a:r>
            <a:r>
              <a:rPr lang="en-US" b="1" dirty="0">
                <a:solidFill>
                  <a:srgbClr val="212529"/>
                </a:solidFill>
                <a:latin typeface="-apple-system"/>
              </a:rPr>
              <a:t>Register) </a:t>
            </a:r>
            <a:r>
              <a:rPr lang="th-TH" b="1" dirty="0">
                <a:solidFill>
                  <a:srgbClr val="212529"/>
                </a:solidFill>
                <a:latin typeface="-apple-system"/>
              </a:rPr>
              <a:t>การจัดการข้อมูลเกี่ยวกับการตรวจเต้านมด้วยตนเอง การบริหารจัดการข้อมูลผู้ป่วยมะเร็งเต้านม</a:t>
            </a:r>
          </a:p>
          <a:p>
            <a:pPr lvl="0"/>
            <a:endParaRPr lang="th-TH" sz="2400" b="1" dirty="0">
              <a:solidFill>
                <a:prstClr val="black"/>
              </a:solidFill>
            </a:endParaRPr>
          </a:p>
          <a:p>
            <a:endParaRPr lang="th-TH" sz="2400" b="1" dirty="0"/>
          </a:p>
        </p:txBody>
      </p:sp>
    </p:spTree>
    <p:extLst>
      <p:ext uri="{BB962C8B-B14F-4D97-AF65-F5344CB8AC3E}">
        <p14:creationId xmlns:p14="http://schemas.microsoft.com/office/powerpoint/2010/main" val="42388464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 smtClean="0"/>
              <a:t>กิจกรรม </a:t>
            </a:r>
            <a:endParaRPr lang="th-TH" b="1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th-TH" b="1" dirty="0" smtClean="0"/>
              <a:t>แบ่งกลุ่มละ 5 คน ร่วมกัน</a:t>
            </a:r>
            <a:r>
              <a:rPr lang="th-TH" b="1" dirty="0"/>
              <a:t>อภิปรายใน</a:t>
            </a:r>
            <a:r>
              <a:rPr lang="th-TH" b="1" dirty="0" smtClean="0"/>
              <a:t>กลุ่ม  เวลา </a:t>
            </a:r>
            <a:endParaRPr lang="th-TH" b="1" dirty="0"/>
          </a:p>
          <a:p>
            <a:pPr lvl="1"/>
            <a:r>
              <a:rPr lang="th-TH" b="1" dirty="0" smtClean="0"/>
              <a:t>เล่าประสบการณ์ในการดูแลผู้ป่วยมะเร็งเต้านม</a:t>
            </a:r>
          </a:p>
          <a:p>
            <a:pPr lvl="1"/>
            <a:r>
              <a:rPr lang="th-TH" b="1" dirty="0" smtClean="0"/>
              <a:t>ประสบการณ์ในการทำบทบาท </a:t>
            </a:r>
            <a:r>
              <a:rPr lang="en-US" b="1" dirty="0" smtClean="0"/>
              <a:t>case manager</a:t>
            </a:r>
            <a:endParaRPr lang="th-TH" b="1" dirty="0" smtClean="0"/>
          </a:p>
          <a:p>
            <a:pPr lvl="1"/>
            <a:r>
              <a:rPr lang="th-TH" b="1" dirty="0" smtClean="0"/>
              <a:t>ประเมินตนเองเกี่ยวกับ</a:t>
            </a:r>
            <a:r>
              <a:rPr lang="en-US" b="1" dirty="0" smtClean="0"/>
              <a:t> gap </a:t>
            </a:r>
            <a:r>
              <a:rPr lang="th-TH" b="1" dirty="0" smtClean="0"/>
              <a:t>เกี่ยวกับสมรรถนะของ </a:t>
            </a:r>
            <a:r>
              <a:rPr lang="en-US" b="1" dirty="0" smtClean="0"/>
              <a:t>case manager </a:t>
            </a:r>
            <a:r>
              <a:rPr lang="th-TH" b="1" dirty="0" smtClean="0"/>
              <a:t>ที่คาดหวังและมีอยู่</a:t>
            </a:r>
          </a:p>
          <a:p>
            <a:pPr marL="457200" lvl="1" indent="0">
              <a:buNone/>
            </a:pP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27794471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h-TH" b="1" dirty="0" smtClean="0"/>
              <a:t>ผลจากการนำ รูปแบบ </a:t>
            </a:r>
            <a:r>
              <a:rPr lang="en-US" b="1" dirty="0" smtClean="0"/>
              <a:t>case management </a:t>
            </a:r>
            <a:r>
              <a:rPr lang="th-TH" b="1" dirty="0" smtClean="0"/>
              <a:t>ไปใช้</a:t>
            </a:r>
            <a:endParaRPr lang="th-TH" b="1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Evidence based: Case management: the patient with breast cancer </a:t>
            </a:r>
          </a:p>
          <a:p>
            <a:pPr lvl="1"/>
            <a:r>
              <a:rPr lang="th-TH" b="1" dirty="0" smtClean="0"/>
              <a:t>ได้ผลดีในกลุ่มผู้ป่วยมะเร็งเต้านม โดยสามารถ เพิ่ม </a:t>
            </a:r>
            <a:r>
              <a:rPr lang="en-US" b="1" dirty="0" smtClean="0"/>
              <a:t>QOL, </a:t>
            </a:r>
            <a:r>
              <a:rPr lang="th-TH" b="1" dirty="0" smtClean="0"/>
              <a:t>มีการดูแลที่มี </a:t>
            </a:r>
            <a:r>
              <a:rPr lang="en-US" b="1" dirty="0" smtClean="0"/>
              <a:t>cost effectiveness </a:t>
            </a:r>
            <a:r>
              <a:rPr lang="th-TH" b="1" dirty="0" smtClean="0"/>
              <a:t>ได้ โดยเฉพาะในกลุ่มที่ซับซ้อน มีโอกาสการเข้าถึงบริการได้น้อย  </a:t>
            </a:r>
          </a:p>
          <a:p>
            <a:pPr lvl="1"/>
            <a:r>
              <a:rPr lang="th-TH" b="1" dirty="0" smtClean="0"/>
              <a:t>ถึงแม้ว่าในอเมริกา จะมีผลที่ยังไม่ชัดเจน แต่ผลการวิจัยในกลุ่มของชนชาติอื่นๆ เช่น</a:t>
            </a:r>
            <a:r>
              <a:rPr lang="en-US" b="1" dirty="0" smtClean="0"/>
              <a:t> </a:t>
            </a:r>
            <a:r>
              <a:rPr lang="th-TH" b="1" dirty="0" smtClean="0"/>
              <a:t>ในทวีปเอเชีย พบว่า มีอัตราการคัดกรองโดยใช้ </a:t>
            </a:r>
            <a:r>
              <a:rPr lang="en-US" b="1" dirty="0" err="1" smtClean="0"/>
              <a:t>mamogram</a:t>
            </a:r>
            <a:r>
              <a:rPr lang="en-US" b="1" dirty="0" smtClean="0"/>
              <a:t> </a:t>
            </a:r>
            <a:r>
              <a:rPr lang="th-TH" b="1" dirty="0" smtClean="0"/>
              <a:t>เพิ่มขึ้นมากกว่า กลุ่มควบคุม</a:t>
            </a:r>
          </a:p>
          <a:p>
            <a:pPr marL="457200" lvl="1" indent="0" algn="r">
              <a:buNone/>
            </a:pPr>
            <a:r>
              <a:rPr lang="th-TH" b="1" dirty="0" smtClean="0"/>
              <a:t>( </a:t>
            </a:r>
            <a:r>
              <a:rPr lang="en-US" b="1" dirty="0" err="1" smtClean="0"/>
              <a:t>Mennell</a:t>
            </a:r>
            <a:r>
              <a:rPr lang="en-US" b="1" dirty="0"/>
              <a:t> </a:t>
            </a:r>
            <a:r>
              <a:rPr lang="en-US" b="1" dirty="0" smtClean="0"/>
              <a:t>and </a:t>
            </a:r>
            <a:r>
              <a:rPr lang="en-US" b="1" dirty="0" err="1"/>
              <a:t>S</a:t>
            </a:r>
            <a:r>
              <a:rPr lang="en-US" b="1" dirty="0" err="1" smtClean="0"/>
              <a:t>chub</a:t>
            </a:r>
            <a:r>
              <a:rPr lang="en-US" b="1" dirty="0" smtClean="0"/>
              <a:t>, 2019)</a:t>
            </a:r>
            <a:endParaRPr lang="th-TH" b="1" dirty="0"/>
          </a:p>
        </p:txBody>
      </p:sp>
    </p:spTree>
    <p:extLst>
      <p:ext uri="{BB962C8B-B14F-4D97-AF65-F5344CB8AC3E}">
        <p14:creationId xmlns:p14="http://schemas.microsoft.com/office/powerpoint/2010/main" val="42405552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4000" b="1" dirty="0">
                <a:solidFill>
                  <a:prstClr val="black"/>
                </a:solidFill>
              </a:rPr>
              <a:t>ผลจากการนำ รูปแบบ </a:t>
            </a:r>
            <a:r>
              <a:rPr lang="en-US" sz="4000" b="1" dirty="0">
                <a:solidFill>
                  <a:prstClr val="black"/>
                </a:solidFill>
              </a:rPr>
              <a:t>case management </a:t>
            </a:r>
            <a:r>
              <a:rPr lang="th-TH" sz="4000" b="1" dirty="0">
                <a:solidFill>
                  <a:prstClr val="black"/>
                </a:solidFill>
              </a:rPr>
              <a:t>ไปใช้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h-TH" sz="2800" b="1" dirty="0" smtClean="0"/>
              <a:t>ผลของการจัดการผู้ป่วยรายกรณีในผู้ป่วยผ่าตัดมะเร็งเต้านมต่อการรับรู้สมรรถนะแห่งตนในการดูแลตนเองของผู้ป่วยฯ และจำนวนวันนอนโรงพยาบาล หอผู้ป่วยศัลยกรรมหญิง รพ.แพร่</a:t>
            </a:r>
          </a:p>
          <a:p>
            <a:r>
              <a:rPr lang="th-TH" sz="2800" b="1" dirty="0" smtClean="0"/>
              <a:t>ผลการวิจัย </a:t>
            </a:r>
          </a:p>
          <a:p>
            <a:r>
              <a:rPr lang="th-TH" sz="2800" b="1" dirty="0" smtClean="0">
                <a:latin typeface="Times New Roman"/>
              </a:rPr>
              <a:t>1. การรับรู้</a:t>
            </a:r>
            <a:r>
              <a:rPr lang="th-TH" sz="2800" b="1" dirty="0">
                <a:latin typeface="Times New Roman"/>
              </a:rPr>
              <a:t>สมรรถนะแห่งตนในการดูแลตนเองของผู้ป่วยผ่าตัดมะเร็งเต้า</a:t>
            </a:r>
            <a:r>
              <a:rPr lang="th-TH" sz="2800" b="1" dirty="0" smtClean="0">
                <a:latin typeface="Times New Roman"/>
              </a:rPr>
              <a:t>นมดีขึ้น</a:t>
            </a:r>
          </a:p>
          <a:p>
            <a:r>
              <a:rPr lang="th-TH" sz="2800" b="1" dirty="0" smtClean="0">
                <a:latin typeface="Times New Roman"/>
              </a:rPr>
              <a:t>2. จำนวนวันนอนโรงพยาบาล (</a:t>
            </a:r>
            <a:r>
              <a:rPr lang="en-US" sz="2800" b="1" dirty="0" smtClean="0">
                <a:latin typeface="Times New Roman"/>
              </a:rPr>
              <a:t>LOS) </a:t>
            </a:r>
            <a:r>
              <a:rPr lang="th-TH" sz="2800" b="1" dirty="0" smtClean="0">
                <a:latin typeface="Times New Roman"/>
              </a:rPr>
              <a:t>ลดลง</a:t>
            </a:r>
            <a:endParaRPr lang="th-TH" sz="2800" b="1" dirty="0">
              <a:latin typeface="Times New Roman"/>
            </a:endParaRPr>
          </a:p>
          <a:p>
            <a:pPr marL="0" indent="0">
              <a:buNone/>
            </a:pPr>
            <a:r>
              <a:rPr lang="th-TH" sz="2800" b="1" dirty="0" smtClean="0"/>
              <a:t/>
            </a:r>
            <a:br>
              <a:rPr lang="th-TH" sz="2800" b="1" dirty="0" smtClean="0"/>
            </a:br>
            <a:endParaRPr lang="th-TH" sz="2800" b="1" dirty="0" smtClean="0"/>
          </a:p>
          <a:p>
            <a:pPr marL="0" indent="0" algn="r">
              <a:buNone/>
            </a:pPr>
            <a:r>
              <a:rPr lang="th-TH" sz="2800" dirty="0" smtClean="0">
                <a:latin typeface="Times New Roman"/>
              </a:rPr>
              <a:t>(สุภา</a:t>
            </a:r>
            <a:r>
              <a:rPr lang="th-TH" sz="2800" dirty="0">
                <a:latin typeface="Times New Roman"/>
              </a:rPr>
              <a:t>รัตน์ หมื่น</a:t>
            </a:r>
            <a:r>
              <a:rPr lang="th-TH" sz="2800" dirty="0" err="1" smtClean="0">
                <a:latin typeface="Times New Roman"/>
              </a:rPr>
              <a:t>โฮ้ง</a:t>
            </a:r>
            <a:r>
              <a:rPr lang="th-TH" sz="2800" dirty="0" smtClean="0">
                <a:latin typeface="Times New Roman"/>
              </a:rPr>
              <a:t> และ</a:t>
            </a:r>
            <a:r>
              <a:rPr lang="th-TH" sz="2800" dirty="0">
                <a:latin typeface="Times New Roman"/>
              </a:rPr>
              <a:t>สุ</a:t>
            </a:r>
            <a:r>
              <a:rPr lang="th-TH" sz="2800" dirty="0" err="1">
                <a:latin typeface="Times New Roman"/>
              </a:rPr>
              <a:t>วิณี</a:t>
            </a:r>
            <a:r>
              <a:rPr lang="th-TH" sz="2800" dirty="0">
                <a:latin typeface="Times New Roman"/>
              </a:rPr>
              <a:t> วิวัฒน์วา</a:t>
            </a:r>
            <a:r>
              <a:rPr lang="th-TH" sz="2800" dirty="0" smtClean="0">
                <a:latin typeface="Times New Roman"/>
              </a:rPr>
              <a:t>นิช, 2556)</a:t>
            </a:r>
            <a:endParaRPr lang="th-TH" sz="2800" b="1" dirty="0"/>
          </a:p>
        </p:txBody>
      </p:sp>
    </p:spTree>
    <p:extLst>
      <p:ext uri="{BB962C8B-B14F-4D97-AF65-F5344CB8AC3E}">
        <p14:creationId xmlns:p14="http://schemas.microsoft.com/office/powerpoint/2010/main" val="582056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sz="6000" b="1" dirty="0" smtClean="0"/>
              <a:t>เนื้อหา</a:t>
            </a:r>
            <a:endParaRPr lang="th-TH" sz="6000" b="1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h-TH" sz="4800" b="1" dirty="0" smtClean="0"/>
              <a:t>ความสำคัญของมะเร็งเต้านม</a:t>
            </a:r>
          </a:p>
          <a:p>
            <a:r>
              <a:rPr lang="th-TH" sz="4800" b="1" dirty="0" smtClean="0"/>
              <a:t>ความสำคัญของ </a:t>
            </a:r>
            <a:r>
              <a:rPr lang="en-US" sz="4800" b="1" dirty="0" smtClean="0"/>
              <a:t>B</a:t>
            </a:r>
            <a:r>
              <a:rPr lang="en-US" sz="4800" b="1" dirty="0" smtClean="0"/>
              <a:t>reast cancer case manager</a:t>
            </a:r>
          </a:p>
          <a:p>
            <a:r>
              <a:rPr lang="th-TH" sz="4800" b="1" dirty="0" smtClean="0"/>
              <a:t>บทบาท</a:t>
            </a:r>
            <a:r>
              <a:rPr lang="th-TH" sz="4800" b="1" dirty="0" smtClean="0"/>
              <a:t>ของ </a:t>
            </a:r>
            <a:r>
              <a:rPr lang="en-US" sz="4800" b="1" dirty="0" smtClean="0"/>
              <a:t>Breast Cancer Case Manager</a:t>
            </a:r>
          </a:p>
          <a:p>
            <a:r>
              <a:rPr lang="th-TH" sz="4800" b="1" dirty="0" smtClean="0"/>
              <a:t>สมรรถนะของ </a:t>
            </a:r>
            <a:r>
              <a:rPr lang="en-US" sz="4800" b="1" dirty="0" smtClean="0"/>
              <a:t>Breast cancer case manager</a:t>
            </a:r>
            <a:endParaRPr lang="th-TH" sz="4800" b="1" dirty="0"/>
          </a:p>
        </p:txBody>
      </p:sp>
    </p:spTree>
    <p:extLst>
      <p:ext uri="{BB962C8B-B14F-4D97-AF65-F5344CB8AC3E}">
        <p14:creationId xmlns:p14="http://schemas.microsoft.com/office/powerpoint/2010/main" val="2923046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th-TH" sz="4800" b="1" dirty="0">
                <a:solidFill>
                  <a:prstClr val="black"/>
                </a:solidFill>
                <a:ea typeface="+mn-ea"/>
                <a:cs typeface="Cordia New"/>
              </a:rPr>
              <a:t>ความสำคัญของมะเร็งเต้า</a:t>
            </a:r>
            <a:r>
              <a:rPr lang="th-TH" sz="4800" b="1" dirty="0" smtClean="0">
                <a:solidFill>
                  <a:prstClr val="black"/>
                </a:solidFill>
                <a:ea typeface="+mn-ea"/>
                <a:cs typeface="Cordia New"/>
              </a:rPr>
              <a:t>นม</a:t>
            </a:r>
            <a:endParaRPr lang="th-TH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71" t="17065" r="15924" b="48533"/>
          <a:stretch/>
        </p:blipFill>
        <p:spPr bwMode="auto">
          <a:xfrm>
            <a:off x="0" y="1124744"/>
            <a:ext cx="8789748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99592" y="6237312"/>
            <a:ext cx="58256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dirty="0" smtClean="0"/>
              <a:t>สำนำงานพัฒนาระบบข้อมูลข่าวสารสุขภาพ ก.สาธารณสุข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008238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h-TH" b="1" dirty="0" smtClean="0"/>
              <a:t>ยุทธศาสตร์ การดูแลของ </a:t>
            </a:r>
            <a:r>
              <a:rPr lang="en-US" b="1" dirty="0" smtClean="0"/>
              <a:t>service plan </a:t>
            </a:r>
            <a:r>
              <a:rPr lang="th-TH" b="1" dirty="0" smtClean="0"/>
              <a:t>สาขามะเร็ง</a:t>
            </a:r>
            <a:endParaRPr lang="th-TH" b="1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Primary prevention</a:t>
            </a:r>
          </a:p>
          <a:p>
            <a:r>
              <a:rPr lang="en-US" b="1" dirty="0" smtClean="0"/>
              <a:t>Screening and early detection</a:t>
            </a:r>
          </a:p>
          <a:p>
            <a:r>
              <a:rPr lang="en-US" b="1" dirty="0" smtClean="0"/>
              <a:t>Diagnosis</a:t>
            </a:r>
          </a:p>
          <a:p>
            <a:r>
              <a:rPr lang="en-US" b="1" dirty="0" smtClean="0"/>
              <a:t>Treatment</a:t>
            </a:r>
          </a:p>
          <a:p>
            <a:r>
              <a:rPr lang="en-US" b="1" dirty="0" smtClean="0"/>
              <a:t>Palliative care</a:t>
            </a:r>
          </a:p>
          <a:p>
            <a:r>
              <a:rPr lang="en-US" b="1" dirty="0" smtClean="0"/>
              <a:t>Cancer informatics</a:t>
            </a:r>
          </a:p>
          <a:p>
            <a:r>
              <a:rPr lang="en-US" b="1" dirty="0" smtClean="0"/>
              <a:t>Cancer research</a:t>
            </a:r>
            <a:endParaRPr lang="th-TH" b="1" dirty="0"/>
          </a:p>
        </p:txBody>
      </p:sp>
    </p:spTree>
    <p:extLst>
      <p:ext uri="{BB962C8B-B14F-4D97-AF65-F5344CB8AC3E}">
        <p14:creationId xmlns:p14="http://schemas.microsoft.com/office/powerpoint/2010/main" val="25185385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24" t="15426" r="18379" b="8129"/>
          <a:stretch/>
        </p:blipFill>
        <p:spPr bwMode="auto">
          <a:xfrm>
            <a:off x="395536" y="404664"/>
            <a:ext cx="8318924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67532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5" t="15372" r="16469" b="6250"/>
          <a:stretch/>
        </p:blipFill>
        <p:spPr bwMode="auto">
          <a:xfrm>
            <a:off x="323528" y="864972"/>
            <a:ext cx="8725989" cy="5666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ชื่อเรื่อง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th-TH" b="1" dirty="0" smtClean="0"/>
              <a:t>การจัดการผู้ป่วยมะเร็งเต้านมรายกรณี</a:t>
            </a:r>
            <a:endParaRPr lang="th-TH" b="1" dirty="0"/>
          </a:p>
        </p:txBody>
      </p:sp>
    </p:spTree>
    <p:extLst>
      <p:ext uri="{BB962C8B-B14F-4D97-AF65-F5344CB8AC3E}">
        <p14:creationId xmlns:p14="http://schemas.microsoft.com/office/powerpoint/2010/main" val="860328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b="1" i="0" dirty="0" smtClean="0">
                <a:solidFill>
                  <a:srgbClr val="28A745"/>
                </a:solidFill>
                <a:effectLst/>
                <a:latin typeface="-apple-system"/>
              </a:rPr>
              <a:t>บทบาทของ </a:t>
            </a:r>
            <a:r>
              <a:rPr lang="en-US" b="1" i="0" dirty="0" smtClean="0">
                <a:solidFill>
                  <a:srgbClr val="28A745"/>
                </a:solidFill>
                <a:effectLst/>
                <a:latin typeface="-apple-system"/>
              </a:rPr>
              <a:t>Breast Cancer Manager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>
              <a:buFont typeface="+mj-lt"/>
              <a:buAutoNum type="arabicPeriod"/>
            </a:pPr>
            <a:r>
              <a:rPr lang="th-TH" b="1" i="0" dirty="0" smtClean="0">
                <a:solidFill>
                  <a:srgbClr val="212529"/>
                </a:solidFill>
                <a:effectLst/>
                <a:latin typeface="+mj-lt"/>
              </a:rPr>
              <a:t>จัดการเพื่อทำหน้าที่ </a:t>
            </a:r>
            <a:r>
              <a:rPr lang="en-US" b="1" i="0" dirty="0" smtClean="0">
                <a:solidFill>
                  <a:srgbClr val="212529"/>
                </a:solidFill>
                <a:effectLst/>
                <a:latin typeface="+mj-lt"/>
              </a:rPr>
              <a:t>Collaboration Effort </a:t>
            </a:r>
            <a:r>
              <a:rPr lang="th-TH" b="1" i="0" dirty="0" smtClean="0">
                <a:solidFill>
                  <a:srgbClr val="212529"/>
                </a:solidFill>
                <a:effectLst/>
                <a:latin typeface="+mj-lt"/>
              </a:rPr>
              <a:t>ในระดับอำเภอ </a:t>
            </a:r>
          </a:p>
          <a:p>
            <a:pPr>
              <a:buFontTx/>
              <a:buChar char="-"/>
            </a:pPr>
            <a:r>
              <a:rPr lang="th-TH" b="1" i="0" dirty="0" smtClean="0">
                <a:solidFill>
                  <a:srgbClr val="212529"/>
                </a:solidFill>
                <a:effectLst/>
                <a:latin typeface="+mj-lt"/>
              </a:rPr>
              <a:t>ประสานกับ ผู้อำนวยการโรงพยาบาล และ </a:t>
            </a:r>
            <a:r>
              <a:rPr lang="th-TH" b="1" i="0" dirty="0" err="1" smtClean="0">
                <a:solidFill>
                  <a:srgbClr val="212529"/>
                </a:solidFill>
                <a:effectLst/>
                <a:latin typeface="+mj-lt"/>
              </a:rPr>
              <a:t>สสอ</a:t>
            </a:r>
            <a:r>
              <a:rPr lang="th-TH" b="1" i="0" dirty="0" smtClean="0">
                <a:solidFill>
                  <a:srgbClr val="212529"/>
                </a:solidFill>
                <a:effectLst/>
                <a:latin typeface="+mj-lt"/>
              </a:rPr>
              <a:t>. </a:t>
            </a:r>
            <a:endParaRPr lang="th-TH" b="1" i="0" dirty="0" smtClean="0">
              <a:solidFill>
                <a:srgbClr val="212529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th-TH" b="1" dirty="0">
                <a:solidFill>
                  <a:srgbClr val="212529"/>
                </a:solidFill>
                <a:latin typeface="+mj-lt"/>
              </a:rPr>
              <a:t>(</a:t>
            </a:r>
            <a:r>
              <a:rPr lang="th-TH" b="1" i="0" dirty="0" smtClean="0">
                <a:solidFill>
                  <a:srgbClr val="212529"/>
                </a:solidFill>
                <a:effectLst/>
                <a:latin typeface="+mj-lt"/>
              </a:rPr>
              <a:t>รณรงค์</a:t>
            </a:r>
            <a:r>
              <a:rPr lang="th-TH" b="1" i="0" dirty="0" smtClean="0">
                <a:solidFill>
                  <a:srgbClr val="212529"/>
                </a:solidFill>
                <a:effectLst/>
                <a:latin typeface="+mj-lt"/>
              </a:rPr>
              <a:t>ในเรื่องการต้านภัยมะเร็งเต้า</a:t>
            </a:r>
            <a:r>
              <a:rPr lang="th-TH" b="1" i="0" dirty="0" smtClean="0">
                <a:solidFill>
                  <a:srgbClr val="212529"/>
                </a:solidFill>
                <a:effectLst/>
                <a:latin typeface="+mj-lt"/>
              </a:rPr>
              <a:t>นม  </a:t>
            </a:r>
            <a:r>
              <a:rPr lang="th-TH" b="1" i="0" dirty="0" err="1" smtClean="0">
                <a:solidFill>
                  <a:srgbClr val="212529"/>
                </a:solidFill>
                <a:effectLst/>
                <a:latin typeface="+mj-lt"/>
              </a:rPr>
              <a:t>บป</a:t>
            </a:r>
            <a:r>
              <a:rPr lang="th-TH" b="1" i="0" dirty="0" smtClean="0">
                <a:solidFill>
                  <a:srgbClr val="212529"/>
                </a:solidFill>
                <a:effectLst/>
                <a:latin typeface="+mj-lt"/>
              </a:rPr>
              <a:t>ระมาณ</a:t>
            </a:r>
            <a:r>
              <a:rPr lang="th-TH" b="1" i="0" dirty="0" smtClean="0">
                <a:solidFill>
                  <a:srgbClr val="212529"/>
                </a:solidFill>
                <a:effectLst/>
                <a:latin typeface="+mj-lt"/>
              </a:rPr>
              <a:t>และ</a:t>
            </a:r>
            <a:r>
              <a:rPr lang="th-TH" b="1" i="0" dirty="0" smtClean="0">
                <a:solidFill>
                  <a:srgbClr val="212529"/>
                </a:solidFill>
                <a:effectLst/>
                <a:latin typeface="+mj-lt"/>
              </a:rPr>
              <a:t>ทรัพยากร)</a:t>
            </a:r>
            <a:endParaRPr lang="th-TH" b="1" i="0" dirty="0" smtClean="0">
              <a:solidFill>
                <a:srgbClr val="212529"/>
              </a:solidFill>
              <a:effectLst/>
              <a:latin typeface="+mj-lt"/>
            </a:endParaRPr>
          </a:p>
          <a:p>
            <a:pPr>
              <a:buFontTx/>
              <a:buChar char="-"/>
            </a:pPr>
            <a:r>
              <a:rPr lang="th-TH" b="1" i="0" dirty="0" err="1" smtClean="0">
                <a:solidFill>
                  <a:srgbClr val="212529"/>
                </a:solidFill>
                <a:effectLst/>
                <a:latin typeface="+mj-lt"/>
              </a:rPr>
              <a:t>บูรณา</a:t>
            </a:r>
            <a:r>
              <a:rPr lang="th-TH" b="1" i="0" dirty="0" smtClean="0">
                <a:solidFill>
                  <a:srgbClr val="212529"/>
                </a:solidFill>
                <a:effectLst/>
                <a:latin typeface="+mj-lt"/>
              </a:rPr>
              <a:t>การการดำเนินการกับ รพ.สต.ในพื้นที่อำเภอที่รับผิดชอบ </a:t>
            </a:r>
            <a:endParaRPr lang="th-TH" b="1" i="0" dirty="0" smtClean="0">
              <a:solidFill>
                <a:srgbClr val="212529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th-TH" b="1" i="0" dirty="0" smtClean="0">
                <a:solidFill>
                  <a:srgbClr val="212529"/>
                </a:solidFill>
                <a:effectLst/>
                <a:latin typeface="+mj-lt"/>
              </a:rPr>
              <a:t>2</a:t>
            </a:r>
            <a:r>
              <a:rPr lang="th-TH" b="1" i="0" dirty="0" smtClean="0">
                <a:solidFill>
                  <a:srgbClr val="212529"/>
                </a:solidFill>
                <a:effectLst/>
                <a:latin typeface="+mj-lt"/>
              </a:rPr>
              <a:t>. การสร้าง </a:t>
            </a:r>
            <a:r>
              <a:rPr lang="en-US" b="1" i="0" dirty="0" smtClean="0">
                <a:solidFill>
                  <a:srgbClr val="212529"/>
                </a:solidFill>
                <a:effectLst/>
                <a:latin typeface="+mj-lt"/>
              </a:rPr>
              <a:t>Awareness </a:t>
            </a:r>
            <a:r>
              <a:rPr lang="th-TH" b="1" i="0" dirty="0" smtClean="0">
                <a:solidFill>
                  <a:srgbClr val="212529"/>
                </a:solidFill>
                <a:effectLst/>
                <a:latin typeface="+mj-lt"/>
              </a:rPr>
              <a:t>และฝึกอบรม เจ้าหน้าที่สาธารณสุข และ </a:t>
            </a:r>
            <a:r>
              <a:rPr lang="th-TH" b="1" i="0" dirty="0" err="1" smtClean="0">
                <a:solidFill>
                  <a:srgbClr val="212529"/>
                </a:solidFill>
                <a:effectLst/>
                <a:latin typeface="+mj-lt"/>
              </a:rPr>
              <a:t>อส</a:t>
            </a:r>
            <a:r>
              <a:rPr lang="th-TH" b="1" i="0" dirty="0" smtClean="0">
                <a:solidFill>
                  <a:srgbClr val="212529"/>
                </a:solidFill>
                <a:effectLst/>
                <a:latin typeface="+mj-lt"/>
              </a:rPr>
              <a:t>ม.ในเรื่องการตรวจเต้านมด้วยตนเอง การบันทึกการตรวจเต้านมด้วยตนเองผ่าน </a:t>
            </a:r>
            <a:r>
              <a:rPr lang="en-US" b="1" i="0" dirty="0" smtClean="0">
                <a:solidFill>
                  <a:srgbClr val="212529"/>
                </a:solidFill>
                <a:effectLst/>
                <a:latin typeface="+mj-lt"/>
              </a:rPr>
              <a:t>App </a:t>
            </a:r>
            <a:endParaRPr lang="th-TH" b="1" i="0" dirty="0" smtClean="0">
              <a:solidFill>
                <a:srgbClr val="212529"/>
              </a:solidFill>
              <a:effectLst/>
              <a:latin typeface="+mj-lt"/>
            </a:endParaRPr>
          </a:p>
          <a:p>
            <a:pPr marL="0" indent="0">
              <a:buNone/>
            </a:pPr>
            <a:r>
              <a:rPr lang="th-TH" b="1" dirty="0" smtClean="0">
                <a:solidFill>
                  <a:srgbClr val="212529"/>
                </a:solidFill>
                <a:latin typeface="+mj-lt"/>
              </a:rPr>
              <a:t>- </a:t>
            </a:r>
            <a:r>
              <a:rPr lang="th-TH" b="1" i="0" dirty="0" smtClean="0">
                <a:solidFill>
                  <a:srgbClr val="212529"/>
                </a:solidFill>
                <a:effectLst/>
                <a:latin typeface="+mj-lt"/>
              </a:rPr>
              <a:t>สำหรับ</a:t>
            </a:r>
            <a:r>
              <a:rPr lang="th-TH" b="1" i="0" dirty="0" smtClean="0">
                <a:solidFill>
                  <a:srgbClr val="212529"/>
                </a:solidFill>
                <a:effectLst/>
                <a:latin typeface="+mj-lt"/>
              </a:rPr>
              <a:t>หญิงอายุ 20-30 ปีขึ้นไป เพื่อให้การคัดกรองและค้นหาความผิดปกติที่เต้านม เป็นไปอย่างมีประสิทธิภาพ</a:t>
            </a:r>
          </a:p>
          <a:p>
            <a:endParaRPr lang="th-TH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781527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 smtClean="0"/>
              <a:t>บทบาทของ </a:t>
            </a:r>
            <a:r>
              <a:rPr lang="en-US" b="1" dirty="0" smtClean="0"/>
              <a:t>CA Breast Case Manager</a:t>
            </a:r>
            <a:endParaRPr lang="th-TH" b="1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lvl="0" indent="0">
              <a:buNone/>
            </a:pPr>
            <a:r>
              <a:rPr lang="th-TH" sz="4400" b="1" dirty="0">
                <a:solidFill>
                  <a:srgbClr val="212529"/>
                </a:solidFill>
                <a:latin typeface="-apple-system"/>
              </a:rPr>
              <a:t>3. </a:t>
            </a:r>
            <a:r>
              <a:rPr lang="th-TH" sz="4400" b="1" dirty="0" err="1">
                <a:solidFill>
                  <a:srgbClr val="212529"/>
                </a:solidFill>
                <a:latin typeface="-apple-system"/>
              </a:rPr>
              <a:t>บูรณา</a:t>
            </a:r>
            <a:r>
              <a:rPr lang="th-TH" sz="4400" b="1" dirty="0">
                <a:solidFill>
                  <a:srgbClr val="212529"/>
                </a:solidFill>
                <a:latin typeface="-apple-system"/>
              </a:rPr>
              <a:t>การกับแพทย์ในโรงพยาบาล แพทย์และบุคลากรทางการแพทย์ของโรงพยาบาลในการส่งต่อ เพื่อให้ </a:t>
            </a:r>
            <a:r>
              <a:rPr lang="en-US" sz="4400" b="1" dirty="0">
                <a:solidFill>
                  <a:srgbClr val="212529"/>
                </a:solidFill>
                <a:latin typeface="-apple-system"/>
              </a:rPr>
              <a:t>optimize referral System</a:t>
            </a:r>
            <a:endParaRPr lang="th-TH" sz="4400" b="1" dirty="0">
              <a:solidFill>
                <a:srgbClr val="212529"/>
              </a:solidFill>
              <a:latin typeface="-apple-system"/>
            </a:endParaRPr>
          </a:p>
          <a:p>
            <a:pPr marL="0" lvl="0" indent="0">
              <a:buNone/>
            </a:pPr>
            <a:r>
              <a:rPr lang="th-TH" sz="3600" b="1" dirty="0" smtClean="0">
                <a:solidFill>
                  <a:srgbClr val="212529"/>
                </a:solidFill>
                <a:latin typeface="-apple-system"/>
              </a:rPr>
              <a:t>4. </a:t>
            </a:r>
            <a:r>
              <a:rPr lang="th-TH" sz="3600" b="1" dirty="0">
                <a:solidFill>
                  <a:srgbClr val="212529"/>
                </a:solidFill>
                <a:latin typeface="-apple-system"/>
              </a:rPr>
              <a:t>บริหารจัดการด้านข้อมูลสารสนเทศ</a:t>
            </a:r>
            <a:r>
              <a:rPr lang="th-TH" sz="3600" b="1" dirty="0" smtClean="0">
                <a:solidFill>
                  <a:srgbClr val="212529"/>
                </a:solidFill>
                <a:latin typeface="-apple-system"/>
              </a:rPr>
              <a:t>เกี่ยวกับ </a:t>
            </a:r>
            <a:r>
              <a:rPr lang="en-US" sz="3600" b="1" dirty="0" smtClean="0">
                <a:solidFill>
                  <a:srgbClr val="212529"/>
                </a:solidFill>
                <a:latin typeface="-apple-system"/>
              </a:rPr>
              <a:t>CA Breast</a:t>
            </a:r>
            <a:endParaRPr lang="th-TH" sz="3600" b="1" dirty="0">
              <a:solidFill>
                <a:srgbClr val="212529"/>
              </a:solidFill>
              <a:latin typeface="-apple-system"/>
            </a:endParaRPr>
          </a:p>
          <a:p>
            <a:pPr marL="0" indent="0">
              <a:buNone/>
            </a:pPr>
            <a:endParaRPr lang="th-TH" sz="5400" b="1" dirty="0"/>
          </a:p>
        </p:txBody>
      </p:sp>
    </p:spTree>
    <p:extLst>
      <p:ext uri="{BB962C8B-B14F-4D97-AF65-F5344CB8AC3E}">
        <p14:creationId xmlns:p14="http://schemas.microsoft.com/office/powerpoint/2010/main" val="4791256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th-TH" dirty="0" smtClean="0"/>
              <a:t>บทบาทของ </a:t>
            </a:r>
            <a:r>
              <a:rPr lang="en-US" dirty="0" smtClean="0"/>
              <a:t>CA Breast Case manager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251520" y="1340768"/>
            <a:ext cx="8435280" cy="551723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457200" lvl="1" indent="0">
              <a:buNone/>
            </a:pPr>
            <a:r>
              <a:rPr lang="th-TH" b="1" dirty="0" smtClean="0">
                <a:solidFill>
                  <a:srgbClr val="212529"/>
                </a:solidFill>
                <a:latin typeface="-apple-system"/>
              </a:rPr>
              <a:t>บริหารจัดการด้านข้อมูลสารสนเทศเกี่ยวกับ </a:t>
            </a:r>
            <a:r>
              <a:rPr lang="en-US" b="1" dirty="0" smtClean="0">
                <a:solidFill>
                  <a:srgbClr val="212529"/>
                </a:solidFill>
                <a:latin typeface="-apple-system"/>
              </a:rPr>
              <a:t>CA Breast</a:t>
            </a:r>
            <a:r>
              <a:rPr lang="th-TH" b="1" dirty="0" smtClean="0">
                <a:solidFill>
                  <a:srgbClr val="212529"/>
                </a:solidFill>
                <a:latin typeface="-apple-system"/>
              </a:rPr>
              <a:t/>
            </a:r>
            <a:br>
              <a:rPr lang="th-TH" b="1" dirty="0" smtClean="0">
                <a:solidFill>
                  <a:srgbClr val="212529"/>
                </a:solidFill>
                <a:latin typeface="-apple-system"/>
              </a:rPr>
            </a:br>
            <a:r>
              <a:rPr lang="th-TH" b="1" dirty="0" smtClean="0">
                <a:solidFill>
                  <a:srgbClr val="212529"/>
                </a:solidFill>
                <a:latin typeface="-apple-system"/>
              </a:rPr>
              <a:t>การ</a:t>
            </a:r>
            <a:r>
              <a:rPr lang="th-TH" b="1" dirty="0">
                <a:solidFill>
                  <a:srgbClr val="212529"/>
                </a:solidFill>
                <a:latin typeface="-apple-system"/>
              </a:rPr>
              <a:t>ขึ้นทะเบียนสตรีกลุ่มเป้าหมาย</a:t>
            </a:r>
          </a:p>
          <a:p>
            <a:pPr lvl="1">
              <a:buFont typeface="+mj-lt"/>
              <a:buAutoNum type="arabicPeriod"/>
            </a:pPr>
            <a:r>
              <a:rPr lang="th-TH" b="1" dirty="0">
                <a:solidFill>
                  <a:srgbClr val="212529"/>
                </a:solidFill>
                <a:latin typeface="-apple-system"/>
              </a:rPr>
              <a:t>การติดตามเรื่อง</a:t>
            </a:r>
            <a:r>
              <a:rPr lang="th-TH" b="1" dirty="0" err="1">
                <a:solidFill>
                  <a:srgbClr val="212529"/>
                </a:solidFill>
                <a:latin typeface="-apple-system"/>
              </a:rPr>
              <a:t>การเตรวจ</a:t>
            </a:r>
            <a:r>
              <a:rPr lang="th-TH" b="1" dirty="0">
                <a:solidFill>
                  <a:srgbClr val="212529"/>
                </a:solidFill>
                <a:latin typeface="-apple-system"/>
              </a:rPr>
              <a:t>เต้านมด้วยตนเอง การติดตามผู้ที่พบความผิดปกติที่เต้านมตลอด </a:t>
            </a:r>
            <a:r>
              <a:rPr lang="en-US" b="1" dirty="0">
                <a:solidFill>
                  <a:srgbClr val="212529"/>
                </a:solidFill>
                <a:latin typeface="-apple-system"/>
              </a:rPr>
              <a:t>Track </a:t>
            </a:r>
            <a:r>
              <a:rPr lang="th-TH" b="1" dirty="0">
                <a:solidFill>
                  <a:srgbClr val="212529"/>
                </a:solidFill>
                <a:latin typeface="-apple-system"/>
              </a:rPr>
              <a:t>ตั้งแต่ </a:t>
            </a:r>
            <a:r>
              <a:rPr lang="en-US" b="1" dirty="0">
                <a:solidFill>
                  <a:srgbClr val="212529"/>
                </a:solidFill>
                <a:latin typeface="-apple-system"/>
              </a:rPr>
              <a:t>BSE --&gt;CBE--&gt;refer --&gt;Mammogram +/- Ultrasound--&gt;Tissue Diagnosis</a:t>
            </a:r>
          </a:p>
          <a:p>
            <a:pPr lvl="1">
              <a:buFont typeface="+mj-lt"/>
              <a:buAutoNum type="arabicPeriod"/>
            </a:pPr>
            <a:r>
              <a:rPr lang="th-TH" b="1" dirty="0">
                <a:solidFill>
                  <a:srgbClr val="212529"/>
                </a:solidFill>
                <a:latin typeface="-apple-system"/>
              </a:rPr>
              <a:t>การติดตามผู้ป่วยที่เป็นมะเร็งเต้านม ผลการรักษา และสถานะของผู้ป่วย</a:t>
            </a:r>
          </a:p>
          <a:p>
            <a:pPr lvl="1">
              <a:buFont typeface="+mj-lt"/>
              <a:buAutoNum type="arabicPeriod"/>
            </a:pPr>
            <a:r>
              <a:rPr lang="th-TH" b="1" dirty="0">
                <a:solidFill>
                  <a:srgbClr val="212529"/>
                </a:solidFill>
                <a:latin typeface="-apple-system"/>
              </a:rPr>
              <a:t>การตรวจสอบความสม่ำเสมอของการบันทึกข้อมูล ความถูกต้องของข้อมูลสารสนเทศ</a:t>
            </a:r>
          </a:p>
          <a:p>
            <a:pPr lvl="1">
              <a:buFont typeface="+mj-lt"/>
              <a:buAutoNum type="arabicPeriod"/>
            </a:pPr>
            <a:r>
              <a:rPr lang="th-TH" b="1" dirty="0">
                <a:solidFill>
                  <a:srgbClr val="212529"/>
                </a:solidFill>
                <a:latin typeface="-apple-system"/>
              </a:rPr>
              <a:t>การ วัด วิเคราะห์ข้อมูลสารสนเทศ และจัดการความรู้ เพื่อการปรับปรุงกระบวนการ หรือสร้างนวัตกรรม</a:t>
            </a:r>
          </a:p>
          <a:p>
            <a:endParaRPr lang="th-TH" sz="3600" b="1" dirty="0"/>
          </a:p>
        </p:txBody>
      </p:sp>
    </p:spTree>
    <p:extLst>
      <p:ext uri="{BB962C8B-B14F-4D97-AF65-F5344CB8AC3E}">
        <p14:creationId xmlns:p14="http://schemas.microsoft.com/office/powerpoint/2010/main" val="2066266622"/>
      </p:ext>
    </p:extLst>
  </p:cSld>
  <p:clrMapOvr>
    <a:masterClrMapping/>
  </p:clrMapOvr>
</p:sld>
</file>

<file path=ppt/theme/theme1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989</Words>
  <Application>Microsoft Office PowerPoint</Application>
  <PresentationFormat>นำเสนอทางหน้าจอ (4:3)</PresentationFormat>
  <Paragraphs>94</Paragraphs>
  <Slides>19</Slides>
  <Notes>1</Notes>
  <HiddenSlides>0</HiddenSlides>
  <MMClips>0</MMClips>
  <ScaleCrop>false</ScaleCrop>
  <HeadingPairs>
    <vt:vector size="4" baseType="variant"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19</vt:i4>
      </vt:variant>
    </vt:vector>
  </HeadingPairs>
  <TitlesOfParts>
    <vt:vector size="20" baseType="lpstr">
      <vt:lpstr>ชุดรูปแบบของ Office</vt:lpstr>
      <vt:lpstr>บทบาทและสมรรถนะของ  Breast cancer case manager</vt:lpstr>
      <vt:lpstr>เนื้อหา</vt:lpstr>
      <vt:lpstr>ความสำคัญของมะเร็งเต้านม</vt:lpstr>
      <vt:lpstr>ยุทธศาสตร์ การดูแลของ service plan สาขามะเร็ง</vt:lpstr>
      <vt:lpstr>งานนำเสนอ PowerPoint</vt:lpstr>
      <vt:lpstr>การจัดการผู้ป่วยมะเร็งเต้านมรายกรณี</vt:lpstr>
      <vt:lpstr>บทบาทของ Breast Cancer Manager</vt:lpstr>
      <vt:lpstr>บทบาทของ CA Breast Case Manager</vt:lpstr>
      <vt:lpstr>บทบาทของ CA Breast Case manager</vt:lpstr>
      <vt:lpstr>สมรรถนะของ Breast Cancer Case Manager</vt:lpstr>
      <vt:lpstr>Specialist Breast Nurse Competency Standards</vt:lpstr>
      <vt:lpstr>สมรรถนะที่คาดหวัง</vt:lpstr>
      <vt:lpstr>ความรู้เกี่ยวกับมะเร็งเต้านมที่จำเป็นสำหรับพยาบาล </vt:lpstr>
      <vt:lpstr>ความรู้เกี่ยวกับมะเร็งเต้านมที่จำเป็นสำหรับพยาบาล </vt:lpstr>
      <vt:lpstr>ความรู้และทักษะเกี่ยวกับการ Counselling </vt:lpstr>
      <vt:lpstr>ความรู้เกี่ยวกับการบริหารจัดการ</vt:lpstr>
      <vt:lpstr>กิจกรรม </vt:lpstr>
      <vt:lpstr>ผลจากการนำ รูปแบบ case management ไปใช้</vt:lpstr>
      <vt:lpstr>ผลจากการนำ รูปแบบ case management ไปใช้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บทบาทและสมรรถนะของ Breast cancer manager</dc:title>
  <dc:creator>USER</dc:creator>
  <cp:lastModifiedBy>USER</cp:lastModifiedBy>
  <cp:revision>22</cp:revision>
  <dcterms:created xsi:type="dcterms:W3CDTF">2020-11-29T21:33:53Z</dcterms:created>
  <dcterms:modified xsi:type="dcterms:W3CDTF">2020-12-01T00:16:20Z</dcterms:modified>
</cp:coreProperties>
</file>